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21"/>
  </p:notesMasterIdLst>
  <p:handoutMasterIdLst>
    <p:handoutMasterId r:id="rId22"/>
  </p:handoutMasterIdLst>
  <p:sldIdLst>
    <p:sldId id="446" r:id="rId5"/>
    <p:sldId id="426" r:id="rId6"/>
    <p:sldId id="453" r:id="rId7"/>
    <p:sldId id="454" r:id="rId8"/>
    <p:sldId id="465" r:id="rId9"/>
    <p:sldId id="460" r:id="rId10"/>
    <p:sldId id="466" r:id="rId11"/>
    <p:sldId id="461" r:id="rId12"/>
    <p:sldId id="467" r:id="rId13"/>
    <p:sldId id="462" r:id="rId14"/>
    <p:sldId id="468" r:id="rId15"/>
    <p:sldId id="463" r:id="rId16"/>
    <p:sldId id="469" r:id="rId17"/>
    <p:sldId id="464" r:id="rId18"/>
    <p:sldId id="470" r:id="rId19"/>
    <p:sldId id="4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68"/>
    <p:restoredTop sz="89657"/>
  </p:normalViewPr>
  <p:slideViewPr>
    <p:cSldViewPr snapToGrid="0">
      <p:cViewPr varScale="1">
        <p:scale>
          <a:sx n="106" d="100"/>
          <a:sy n="106" d="100"/>
        </p:scale>
        <p:origin x="192" y="54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g>
</file>

<file path=ppt/media/image2.jpg>
</file>

<file path=ppt/media/image3.png>
</file>

<file path=ppt/media/image4.tiff>
</file>

<file path=ppt/media/image5.png>
</file>

<file path=ppt/media/image6.tif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28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021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615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95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597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067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build ML and data systems that productionizes machine learning models. My background is in programming, and I have been programming professionally for the past 17 years and am well versed in Java, Python, </a:t>
            </a:r>
            <a:r>
              <a:rPr lang="en-US" dirty="0" err="1"/>
              <a:t>javascript</a:t>
            </a:r>
            <a:r>
              <a:rPr lang="en-US" dirty="0"/>
              <a:t>, Scala. I was already using map-reduce and spark on my day-to-day job.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457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four taught predominantly in R </a:t>
            </a:r>
          </a:p>
          <a:p>
            <a:r>
              <a:rPr lang="en-US" dirty="0"/>
              <a:t>I already do a lot of data collection, but this helped me organize the data for modeling, like the observation format. </a:t>
            </a:r>
          </a:p>
          <a:p>
            <a:r>
              <a:rPr lang="en-US" dirty="0"/>
              <a:t>Also, how to explore the data visually using </a:t>
            </a:r>
            <a:r>
              <a:rPr lang="en-US" dirty="0" err="1"/>
              <a:t>ggplot</a:t>
            </a:r>
            <a:r>
              <a:rPr lang="en-US" dirty="0"/>
              <a:t>, which became my favorite visualizing library. It gave me a structured way to approach the information visually.</a:t>
            </a:r>
          </a:p>
          <a:p>
            <a:r>
              <a:rPr lang="en-US" dirty="0"/>
              <a:t>and how to approach the data statistically using basic variance techniques like ANNOVA. </a:t>
            </a:r>
          </a:p>
          <a:p>
            <a:r>
              <a:rPr lang="en-US" dirty="0"/>
              <a:t>It introduced me how to do regression analysis, diagnose the models using various tests like </a:t>
            </a:r>
            <a:r>
              <a:rPr lang="en-US" dirty="0" err="1"/>
              <a:t>colinearity</a:t>
            </a:r>
            <a:r>
              <a:rPr lang="en-US" dirty="0"/>
              <a:t> to remove dependent variable Heteroscedasticity </a:t>
            </a:r>
            <a:r>
              <a:rPr lang="en-US" dirty="0" err="1"/>
              <a:t>etc</a:t>
            </a:r>
            <a:r>
              <a:rPr lang="en-US" dirty="0"/>
              <a:t>, </a:t>
            </a:r>
          </a:p>
          <a:p>
            <a:r>
              <a:rPr lang="en-US" dirty="0"/>
              <a:t>and interpret the models using tools like sensitivity analysis.</a:t>
            </a:r>
          </a:p>
          <a:p>
            <a:r>
              <a:rPr lang="en-US" dirty="0"/>
              <a:t>It helped me understand and run classification models like decision trees random forests.</a:t>
            </a:r>
          </a:p>
          <a:p>
            <a:r>
              <a:rPr lang="en-US" dirty="0"/>
              <a:t>Gave an in-depth look at unsupervised models, clustering, and the associated distance measures.</a:t>
            </a:r>
          </a:p>
          <a:p>
            <a:r>
              <a:rPr lang="en-US" dirty="0"/>
              <a:t>It introduced binomial models like logit and probit and their extension to </a:t>
            </a:r>
            <a:r>
              <a:rPr lang="en-US" dirty="0" err="1"/>
              <a:t>perceptrons</a:t>
            </a:r>
            <a:r>
              <a:rPr lang="en-US" dirty="0"/>
              <a:t> and neural nets.</a:t>
            </a:r>
          </a:p>
          <a:p>
            <a:r>
              <a:rPr lang="en-US" dirty="0"/>
              <a:t>In essence, it gave me full coverage of all the data science models.</a:t>
            </a:r>
          </a:p>
          <a:p>
            <a:r>
              <a:rPr lang="en-US" dirty="0"/>
              <a:t>And the visualization course gave me the necessary tools to communicate my results effectively to business.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06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case of federalist paper to identify the author, the </a:t>
            </a:r>
            <a:r>
              <a:rPr lang="en-US" dirty="0" err="1"/>
              <a:t>ggplot</a:t>
            </a:r>
            <a:r>
              <a:rPr lang="en-US" dirty="0"/>
              <a:t> helped visually tell our intuition easily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26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courses are foundational and gave me a deep understanding of the stats behind the </a:t>
            </a:r>
            <a:r>
              <a:rPr lang="en-US" dirty="0" err="1"/>
              <a:t>mdoels</a:t>
            </a:r>
            <a:r>
              <a:rPr lang="en-US" dirty="0"/>
              <a:t> and one of them </a:t>
            </a:r>
            <a:r>
              <a:rPr lang="en-US" dirty="0" err="1"/>
              <a:t>bayesian</a:t>
            </a:r>
            <a:r>
              <a:rPr lang="en-US" dirty="0"/>
              <a:t> inference became my area of interest, we will </a:t>
            </a:r>
            <a:r>
              <a:rPr lang="en-US" dirty="0" err="1"/>
              <a:t>disucss</a:t>
            </a:r>
            <a:r>
              <a:rPr lang="en-US" dirty="0"/>
              <a:t> this in my future outlook more</a:t>
            </a:r>
          </a:p>
          <a:p>
            <a:endParaRPr lang="en-US" dirty="0"/>
          </a:p>
          <a:p>
            <a:r>
              <a:rPr lang="en-US" dirty="0"/>
              <a:t>It gave me a tool to define a business problem and measure its success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58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gave me a tool to define a business problem and measure its success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527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</a:t>
            </a:r>
            <a:r>
              <a:rPr lang="en-US" dirty="0" err="1"/>
              <a:t>alredy</a:t>
            </a:r>
            <a:r>
              <a:rPr lang="en-US" dirty="0"/>
              <a:t> been using pre trained </a:t>
            </a:r>
            <a:r>
              <a:rPr lang="en-US" dirty="0" err="1"/>
              <a:t>nlp</a:t>
            </a:r>
            <a:r>
              <a:rPr lang="en-US" dirty="0"/>
              <a:t> models like BERT in production</a:t>
            </a:r>
          </a:p>
          <a:p>
            <a:r>
              <a:rPr lang="en-US" dirty="0"/>
              <a:t>this course gave me a good history of where the text analytics started and evolved and gave me more </a:t>
            </a:r>
            <a:r>
              <a:rPr lang="en-US" dirty="0" err="1"/>
              <a:t>oprions</a:t>
            </a:r>
            <a:r>
              <a:rPr lang="en-US" dirty="0"/>
              <a:t> for my text </a:t>
            </a:r>
            <a:r>
              <a:rPr lang="en-US" dirty="0" err="1"/>
              <a:t>absed</a:t>
            </a:r>
            <a:r>
              <a:rPr lang="en-US" dirty="0"/>
              <a:t> feature engineering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449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684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reason </a:t>
            </a:r>
            <a:r>
              <a:rPr lang="en-US" dirty="0" err="1"/>
              <a:t>i</a:t>
            </a:r>
            <a:r>
              <a:rPr lang="en-US" dirty="0"/>
              <a:t> took this elective is to get an in depth knowledge about using the models in real world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450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52901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  <p:sldLayoutId id="214748373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CausalImpact/CausalImpact.html" TargetMode="External"/><Relationship Id="rId7" Type="http://schemas.openxmlformats.org/officeDocument/2006/relationships/hyperlink" Target="https://apastyle.apa.org/blog/reference-example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jpg"/><Relationship Id="rId5" Type="http://schemas.openxmlformats.org/officeDocument/2006/relationships/hyperlink" Target="https://pytorch.org/" TargetMode="External"/><Relationship Id="rId4" Type="http://schemas.openxmlformats.org/officeDocument/2006/relationships/hyperlink" Target="https://github.com/quantumblacklabs/causalnex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wooden-tile/a/agenda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descr="Shaded overlay">
            <a:extLst>
              <a:ext uri="{FF2B5EF4-FFF2-40B4-BE49-F238E27FC236}">
                <a16:creationId xmlns:a16="http://schemas.microsoft.com/office/drawing/2014/main" id="{00076CC4-4778-C046-92CA-D30B21035F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99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5071045" y="798615"/>
            <a:ext cx="6942045" cy="5260769"/>
          </a:xfr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517" y="2199904"/>
            <a:ext cx="6581554" cy="1810987"/>
          </a:xfrm>
        </p:spPr>
        <p:txBody>
          <a:bodyPr anchor="t" anchorCtr="0">
            <a:normAutofit fontScale="90000"/>
          </a:bodyPr>
          <a:lstStyle/>
          <a:p>
            <a:r>
              <a:rPr lang="en-US" dirty="0"/>
              <a:t>Data science Portfolio</a:t>
            </a:r>
            <a:br>
              <a:rPr lang="en-US" dirty="0"/>
            </a:br>
            <a:r>
              <a:rPr lang="en-US" sz="2700" dirty="0"/>
              <a:t>Tamilselvan Tamilmani</a:t>
            </a:r>
            <a:br>
              <a:rPr lang="en-US" sz="2700" dirty="0"/>
            </a:br>
            <a:r>
              <a:rPr lang="en-US" sz="2700" dirty="0"/>
              <a:t>Masters in Applied Data science</a:t>
            </a:r>
            <a:br>
              <a:rPr lang="en-US" sz="2700" dirty="0"/>
            </a:br>
            <a:r>
              <a:rPr lang="en-US" sz="2700" dirty="0"/>
              <a:t>Syracuse university </a:t>
            </a:r>
            <a:br>
              <a:rPr lang="en-US" dirty="0"/>
            </a:br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EADB0393-4B93-814F-AB79-812D7EE485D9}"/>
              </a:ext>
            </a:extLst>
          </p:cNvPr>
          <p:cNvSpPr txBox="1">
            <a:spLocks/>
          </p:cNvSpPr>
          <p:nvPr/>
        </p:nvSpPr>
        <p:spPr>
          <a:xfrm>
            <a:off x="0" y="6210795"/>
            <a:ext cx="4936176" cy="64720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200" dirty="0"/>
              <a:t>380487108</a:t>
            </a:r>
          </a:p>
          <a:p>
            <a:pPr>
              <a:lnSpc>
                <a:spcPct val="120000"/>
              </a:lnSpc>
            </a:pPr>
            <a:r>
              <a:rPr lang="en-US" sz="1200" u="sng" cap="none" dirty="0">
                <a:latin typeface="+mn-lt"/>
              </a:rPr>
              <a:t>https://</a:t>
            </a:r>
            <a:r>
              <a:rPr lang="en-US" sz="1200" u="sng" cap="none" dirty="0" err="1">
                <a:latin typeface="+mn-lt"/>
              </a:rPr>
              <a:t>github.com</a:t>
            </a:r>
            <a:r>
              <a:rPr lang="en-US" sz="1200" u="sng" cap="none" dirty="0">
                <a:latin typeface="+mn-lt"/>
              </a:rPr>
              <a:t>/tamtam0/</a:t>
            </a:r>
            <a:r>
              <a:rPr lang="en-US" sz="1200" u="sng" cap="none" dirty="0" err="1">
                <a:latin typeface="+mn-lt"/>
              </a:rPr>
              <a:t>datascience_portfolio</a:t>
            </a:r>
            <a:r>
              <a:rPr lang="en-US" sz="1200" cap="none" dirty="0">
                <a:latin typeface="+mn-lt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b="1" cap="small" dirty="0"/>
              <a:t>Marketing Analytics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1910104"/>
            <a:ext cx="5775241" cy="4197096"/>
          </a:xfrm>
        </p:spPr>
        <p:txBody>
          <a:bodyPr/>
          <a:lstStyle/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specialized course enabled me to develop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marketing strategies 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resource allocation decisions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gave me tools to quantitative analysis like the ones specified on the right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33A900-5A6A-3C46-A6C7-B9F030B2D8F6}"/>
              </a:ext>
            </a:extLst>
          </p:cNvPr>
          <p:cNvSpPr txBox="1">
            <a:spLocks/>
          </p:cNvSpPr>
          <p:nvPr/>
        </p:nvSpPr>
        <p:spPr>
          <a:xfrm>
            <a:off x="6325116" y="1929624"/>
            <a:ext cx="5812824" cy="38399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Marketing Resource Allocation</a:t>
            </a:r>
          </a:p>
          <a:p>
            <a:pPr lvl="0"/>
            <a:r>
              <a:rPr lang="en-US" dirty="0"/>
              <a:t>Segmentation using k-means</a:t>
            </a:r>
          </a:p>
          <a:p>
            <a:pPr lvl="0"/>
            <a:r>
              <a:rPr lang="en-US" dirty="0"/>
              <a:t>Price Elasticity</a:t>
            </a:r>
          </a:p>
          <a:p>
            <a:pPr lvl="0"/>
            <a:r>
              <a:rPr lang="en-US" dirty="0"/>
              <a:t>Statistical vs Economic significance</a:t>
            </a:r>
          </a:p>
          <a:p>
            <a:pPr lvl="0"/>
            <a:r>
              <a:rPr lang="en-US" dirty="0"/>
              <a:t>Customer Lifetime Value</a:t>
            </a:r>
          </a:p>
          <a:p>
            <a:pPr lvl="0"/>
            <a:r>
              <a:rPr lang="en-US" dirty="0"/>
              <a:t>Propensity models</a:t>
            </a:r>
          </a:p>
          <a:p>
            <a:pPr lvl="0"/>
            <a:r>
              <a:rPr lang="en-US" dirty="0"/>
              <a:t>Market Share Prediction</a:t>
            </a:r>
          </a:p>
          <a:p>
            <a:pPr lvl="0"/>
            <a:r>
              <a:rPr lang="en-US" dirty="0"/>
              <a:t>Churn Prediction</a:t>
            </a:r>
          </a:p>
          <a:p>
            <a:pPr lvl="0"/>
            <a:r>
              <a:rPr lang="en-US" dirty="0"/>
              <a:t>Utility Theory</a:t>
            </a:r>
          </a:p>
          <a:p>
            <a:pPr lvl="0"/>
            <a:r>
              <a:rPr lang="en-US" dirty="0"/>
              <a:t>Conjoint Analysis</a:t>
            </a:r>
          </a:p>
          <a:p>
            <a:pPr lvl="0"/>
            <a:r>
              <a:rPr lang="en-US" dirty="0"/>
              <a:t>Cross-Selling</a:t>
            </a:r>
          </a:p>
          <a:p>
            <a:pPr lvl="0"/>
            <a:r>
              <a:rPr lang="en-US" dirty="0"/>
              <a:t>Marketing Experiments</a:t>
            </a:r>
          </a:p>
          <a:p>
            <a:pPr lvl="0"/>
            <a:r>
              <a:rPr lang="en-US" dirty="0"/>
              <a:t>Marketing-Mix models</a:t>
            </a:r>
          </a:p>
        </p:txBody>
      </p:sp>
    </p:spTree>
    <p:extLst>
      <p:ext uri="{BB962C8B-B14F-4D97-AF65-F5344CB8AC3E}">
        <p14:creationId xmlns:p14="http://schemas.microsoft.com/office/powerpoint/2010/main" val="1738382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Growing Categories for High CLV Customers</a:t>
            </a:r>
            <a:endParaRPr lang="en-US" dirty="0"/>
          </a:p>
        </p:txBody>
      </p:sp>
      <p:pic>
        <p:nvPicPr>
          <p:cNvPr id="8" name="Picture 5" descr="Table&#10;&#10;Description automatically generated">
            <a:extLst>
              <a:ext uri="{FF2B5EF4-FFF2-40B4-BE49-F238E27FC236}">
                <a16:creationId xmlns:a16="http://schemas.microsoft.com/office/drawing/2014/main" id="{F7DACF0D-DAA6-E447-AF55-62469418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42" y="2179795"/>
            <a:ext cx="5965371" cy="3328064"/>
          </a:xfrm>
          <a:prstGeom prst="rect">
            <a:avLst/>
          </a:prstGeom>
        </p:spPr>
      </p:pic>
      <p:pic>
        <p:nvPicPr>
          <p:cNvPr id="10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5623822D-4D09-9C43-988E-D93C08389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7713" y="2179795"/>
            <a:ext cx="5021945" cy="460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64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b="1" cap="small" dirty="0"/>
              <a:t>Big Data Analytics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1910104"/>
            <a:ext cx="5775241" cy="41970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courses enabled us complete the entire lifecycle of data science, from collecting data to delivering insights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overall topics are summarized on the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course deepened my understanding of Neural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Pushed me to attempt a time series problem on a massive scale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33A900-5A6A-3C46-A6C7-B9F030B2D8F6}"/>
              </a:ext>
            </a:extLst>
          </p:cNvPr>
          <p:cNvSpPr txBox="1">
            <a:spLocks/>
          </p:cNvSpPr>
          <p:nvPr/>
        </p:nvSpPr>
        <p:spPr>
          <a:xfrm>
            <a:off x="6325116" y="1929624"/>
            <a:ext cx="5812824" cy="38399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Python &amp; Spark</a:t>
            </a:r>
          </a:p>
          <a:p>
            <a:pPr lvl="0"/>
            <a:r>
              <a:rPr lang="en-US" dirty="0"/>
              <a:t>Data Review</a:t>
            </a:r>
          </a:p>
          <a:p>
            <a:pPr lvl="0"/>
            <a:r>
              <a:rPr lang="en-US" dirty="0"/>
              <a:t>Model Review</a:t>
            </a:r>
          </a:p>
          <a:p>
            <a:pPr lvl="0"/>
            <a:r>
              <a:rPr lang="en-US" dirty="0"/>
              <a:t>Code Review</a:t>
            </a:r>
          </a:p>
          <a:p>
            <a:pPr lvl="0"/>
            <a:r>
              <a:rPr lang="en-US" dirty="0"/>
              <a:t>Consumer preference</a:t>
            </a:r>
          </a:p>
          <a:p>
            <a:pPr lvl="0"/>
            <a:r>
              <a:rPr lang="en-US" dirty="0"/>
              <a:t>Evaluation Methods</a:t>
            </a:r>
          </a:p>
          <a:p>
            <a:pPr lvl="0"/>
            <a:r>
              <a:rPr lang="en-US" dirty="0"/>
              <a:t>Forecasting – ARMIA</a:t>
            </a:r>
          </a:p>
          <a:p>
            <a:pPr lvl="0"/>
            <a:r>
              <a:rPr lang="en-US" dirty="0"/>
              <a:t>Poisson &amp; Negative Binomial Distributions</a:t>
            </a:r>
          </a:p>
          <a:p>
            <a:pPr lvl="0"/>
            <a:r>
              <a:rPr lang="en-US" dirty="0"/>
              <a:t>Decision Trees &amp; Random Forest </a:t>
            </a:r>
          </a:p>
          <a:p>
            <a:pPr lvl="0"/>
            <a:r>
              <a:rPr lang="en-US" dirty="0"/>
              <a:t>Neural Networks</a:t>
            </a:r>
          </a:p>
          <a:p>
            <a:pPr lvl="0"/>
            <a:r>
              <a:rPr lang="en-US" dirty="0"/>
              <a:t>Convolution Neural Networks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29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6513617" cy="2514600"/>
          </a:xfrm>
        </p:spPr>
        <p:txBody>
          <a:bodyPr>
            <a:normAutofit/>
          </a:bodyPr>
          <a:lstStyle/>
          <a:p>
            <a:pPr marL="114300" lvl="0">
              <a:spcBef>
                <a:spcPts val="0"/>
              </a:spcBef>
              <a:buSzPts val="1800"/>
            </a:pPr>
            <a:r>
              <a:rPr lang="en-US" sz="3200" dirty="0"/>
              <a:t>Dense Neural network predicting covid from x-ray images with 100% accuracy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3C8938DB-3D79-B34D-A2EC-E941B8183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5182763"/>
            <a:ext cx="11193230" cy="1521673"/>
          </a:xfrm>
          <a:prstGeom prst="rect">
            <a:avLst/>
          </a:prstGeom>
        </p:spPr>
      </p:pic>
      <p:pic>
        <p:nvPicPr>
          <p:cNvPr id="12" name="Google Shape;121;p23">
            <a:extLst>
              <a:ext uri="{FF2B5EF4-FFF2-40B4-BE49-F238E27FC236}">
                <a16:creationId xmlns:a16="http://schemas.microsoft.com/office/drawing/2014/main" id="{51B9EBE1-62AE-F34F-A401-B4830AFB734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678" y="-60043"/>
            <a:ext cx="6633950" cy="5302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0126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Future outlook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1E6340B-1838-9C46-861A-A306C53476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2930236"/>
            <a:ext cx="5775241" cy="31769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Bayesian Inference – Causality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Deep Neural Networks on PyTorch</a:t>
            </a:r>
          </a:p>
        </p:txBody>
      </p:sp>
      <p:pic>
        <p:nvPicPr>
          <p:cNvPr id="5" name="Picture 2" descr="Pulpit rock">
            <a:extLst>
              <a:ext uri="{FF2B5EF4-FFF2-40B4-BE49-F238E27FC236}">
                <a16:creationId xmlns:a16="http://schemas.microsoft.com/office/drawing/2014/main" id="{A5939512-F56D-E84A-A206-5EAAECD6AEF8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8" r="128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610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Thank you</a:t>
            </a:r>
          </a:p>
        </p:txBody>
      </p:sp>
      <p:pic>
        <p:nvPicPr>
          <p:cNvPr id="1026" name="Picture 2" descr="Otto holding thank you card">
            <a:extLst>
              <a:ext uri="{FF2B5EF4-FFF2-40B4-BE49-F238E27FC236}">
                <a16:creationId xmlns:a16="http://schemas.microsoft.com/office/drawing/2014/main" id="{F8990045-BC24-CD4C-92FE-87D92ABEC547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7" r="88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C4FA880B-1749-4D43-8A04-2932852734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3364" y="2722418"/>
            <a:ext cx="6296891" cy="3657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Krudy’s hands on approach to R made language learning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Pendelberry patiently answered all my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Bolton set up a high bar on storytelling 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Gates set up the highest bar in terms of written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Ramamurthy took me through the journey with 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Fox made the class competitive and fun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Larche made the class interactive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Block made me fall in love with Bayesian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Professor Avrneli helped me in the financial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Finally Professor Stinnet helped me  to put together this portfolio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6884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references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1E6340B-1838-9C46-861A-A306C53476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2930236"/>
            <a:ext cx="5775241" cy="31769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Bayesian Inference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https://google.github.io/CausalImpact/CausalImpact.html</a:t>
            </a:r>
            <a:endParaRPr lang="en-US" sz="1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https://github.com/quantumblacklabs/causalnex/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Deep Neural Networks on PyTorch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https://pytorch.org/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20BC2CE-73B8-6A47-BCF9-F9B7FC538B5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31698" r="316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080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Agenda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072384"/>
            <a:ext cx="6054811" cy="2871216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AutoNum type="arabicPeriod"/>
            </a:pPr>
            <a:r>
              <a:rPr lang="en-US" dirty="0"/>
              <a:t>Course Reflection</a:t>
            </a:r>
          </a:p>
          <a:p>
            <a:pPr marL="800100" lvl="1" indent="-342900">
              <a:buAutoNum type="arabicPeriod"/>
            </a:pPr>
            <a:r>
              <a:rPr lang="en-US" sz="1400" cap="small" dirty="0">
                <a:solidFill>
                  <a:schemeClr val="bg1"/>
                </a:solidFill>
              </a:rPr>
              <a:t>Data science Using R</a:t>
            </a:r>
          </a:p>
          <a:p>
            <a:pPr marL="800100" lvl="1" indent="-342900">
              <a:buAutoNum type="arabicPeriod"/>
            </a:pPr>
            <a:r>
              <a:rPr lang="en-US" sz="1400" cap="small" dirty="0">
                <a:solidFill>
                  <a:schemeClr val="bg1"/>
                </a:solidFill>
              </a:rPr>
              <a:t>Statistical Methods for Data Science</a:t>
            </a:r>
          </a:p>
          <a:p>
            <a:pPr marL="800100" lvl="1" indent="-342900">
              <a:buAutoNum type="arabicPeriod"/>
            </a:pPr>
            <a:r>
              <a:rPr lang="en-US" sz="1400" cap="small" dirty="0">
                <a:solidFill>
                  <a:schemeClr val="bg1"/>
                </a:solidFill>
              </a:rPr>
              <a:t>NLP &amp; Text Mining</a:t>
            </a:r>
          </a:p>
          <a:p>
            <a:pPr marL="800100" lvl="1" indent="-342900">
              <a:buAutoNum type="arabicPeriod"/>
            </a:pPr>
            <a:r>
              <a:rPr lang="en-US" sz="1400" cap="small" dirty="0">
                <a:solidFill>
                  <a:schemeClr val="bg1"/>
                </a:solidFill>
              </a:rPr>
              <a:t>Marketing Analytics</a:t>
            </a:r>
          </a:p>
          <a:p>
            <a:pPr marL="800100" lvl="1" indent="-342900">
              <a:buAutoNum type="arabicPeriod"/>
            </a:pPr>
            <a:r>
              <a:rPr lang="en-US" sz="1400" cap="small" dirty="0">
                <a:solidFill>
                  <a:schemeClr val="bg1"/>
                </a:solidFill>
              </a:rPr>
              <a:t>Big Data Analytics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Future Outlook</a:t>
            </a:r>
          </a:p>
        </p:txBody>
      </p:sp>
      <p:pic>
        <p:nvPicPr>
          <p:cNvPr id="12" name="Picture Placeholder 11" descr="Calendar&#10;&#10;Description automatically generated">
            <a:extLst>
              <a:ext uri="{FF2B5EF4-FFF2-40B4-BE49-F238E27FC236}">
                <a16:creationId xmlns:a16="http://schemas.microsoft.com/office/drawing/2014/main" id="{0007323D-A738-4944-993A-3B2CE2DB2C5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6240" r="262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6138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r>
              <a:rPr lang="en-US" dirty="0">
                <a:latin typeface="Segoe UI" panose="020B0502040204020203" pitchFamily="34" charset="0"/>
              </a:rPr>
              <a:t>I am Tamilselvan Tamilmani, you can call me as Tamil. I work as a ML Architect.</a:t>
            </a:r>
            <a:endParaRPr lang="en-US" dirty="0"/>
          </a:p>
        </p:txBody>
      </p:sp>
      <p:pic>
        <p:nvPicPr>
          <p:cNvPr id="12" name="Picture Placeholder 11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35401F4C-8205-F440-B0A6-672D5B3F63B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4559" r="24559"/>
          <a:stretch>
            <a:fillRect/>
          </a:stretch>
        </p:blipFill>
        <p:spPr/>
      </p:pic>
      <p:sp>
        <p:nvSpPr>
          <p:cNvPr id="13" name="Rectangle 12" descr="Shaded overlay">
            <a:extLst>
              <a:ext uri="{FF2B5EF4-FFF2-40B4-BE49-F238E27FC236}">
                <a16:creationId xmlns:a16="http://schemas.microsoft.com/office/drawing/2014/main" id="{EF17FC15-F220-6845-B47D-2D8F2DE3BB05}"/>
              </a:ext>
            </a:extLst>
          </p:cNvPr>
          <p:cNvSpPr/>
          <p:nvPr/>
        </p:nvSpPr>
        <p:spPr>
          <a:xfrm>
            <a:off x="7178040" y="457200"/>
            <a:ext cx="4556760" cy="6400800"/>
          </a:xfrm>
          <a:prstGeom prst="rect">
            <a:avLst/>
          </a:prstGeom>
          <a:solidFill>
            <a:srgbClr val="6768AB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77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b="1" cap="small" dirty="0"/>
              <a:t>Data science Using 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1910104"/>
            <a:ext cx="5775241" cy="419709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 to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Analytics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Mining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Information Visualization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Above four courses systematically introduced us to conduct data analysis using 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allowed me to learn R language and practice the data science topics specified on the right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33A900-5A6A-3C46-A6C7-B9F030B2D8F6}"/>
              </a:ext>
            </a:extLst>
          </p:cNvPr>
          <p:cNvSpPr txBox="1">
            <a:spLocks/>
          </p:cNvSpPr>
          <p:nvPr/>
        </p:nvSpPr>
        <p:spPr>
          <a:xfrm>
            <a:off x="6325116" y="1929624"/>
            <a:ext cx="5812824" cy="38399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Data Collection &amp; Sampling</a:t>
            </a:r>
          </a:p>
          <a:p>
            <a:pPr lvl="0"/>
            <a:r>
              <a:rPr lang="en-US" dirty="0"/>
              <a:t>Data Exploration &amp; Visualization</a:t>
            </a:r>
          </a:p>
          <a:p>
            <a:pPr lvl="0"/>
            <a:r>
              <a:rPr lang="en-US" dirty="0"/>
              <a:t>ANNOVA</a:t>
            </a:r>
          </a:p>
          <a:p>
            <a:pPr lvl="0"/>
            <a:r>
              <a:rPr lang="en-US" dirty="0"/>
              <a:t>Association Rule Mining</a:t>
            </a:r>
          </a:p>
          <a:p>
            <a:pPr lvl="0"/>
            <a:r>
              <a:rPr lang="en-US" dirty="0"/>
              <a:t>Univariate &amp; Multivariate Regression and Diagnostics</a:t>
            </a:r>
          </a:p>
          <a:p>
            <a:pPr lvl="0"/>
            <a:r>
              <a:rPr lang="en-US" dirty="0"/>
              <a:t>Sensitivity Analysis</a:t>
            </a:r>
          </a:p>
          <a:p>
            <a:pPr lvl="0"/>
            <a:r>
              <a:rPr lang="en-US" dirty="0"/>
              <a:t>Classification </a:t>
            </a:r>
            <a:r>
              <a:rPr lang="en-US" sz="1200" dirty="0"/>
              <a:t>(</a:t>
            </a:r>
            <a:r>
              <a:rPr lang="en-US" sz="1200" dirty="0">
                <a:solidFill>
                  <a:schemeClr val="bg1"/>
                </a:solidFill>
              </a:rPr>
              <a:t>Decision Tree, Naïve Bayes, SVM</a:t>
            </a:r>
            <a:r>
              <a:rPr lang="en-US" sz="1200" dirty="0"/>
              <a:t>, </a:t>
            </a:r>
            <a:r>
              <a:rPr lang="en-US" sz="1200" dirty="0">
                <a:solidFill>
                  <a:schemeClr val="bg1"/>
                </a:solidFill>
              </a:rPr>
              <a:t>Random Forest)</a:t>
            </a:r>
          </a:p>
          <a:p>
            <a:r>
              <a:rPr lang="en-US" dirty="0"/>
              <a:t>Clustering Analysis </a:t>
            </a:r>
            <a:r>
              <a:rPr lang="en-US" sz="1200" dirty="0"/>
              <a:t>( k-Means, </a:t>
            </a:r>
            <a:r>
              <a:rPr lang="en-US" sz="1200" dirty="0" err="1"/>
              <a:t>kNN</a:t>
            </a:r>
            <a:r>
              <a:rPr lang="en-US" sz="1200" dirty="0"/>
              <a:t>, HAC)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/>
              <a:t>Logit &amp; Probit Models</a:t>
            </a:r>
          </a:p>
          <a:p>
            <a:pPr lvl="0"/>
            <a:r>
              <a:rPr lang="en-US" dirty="0"/>
              <a:t>Perceptron &amp;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31148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97972"/>
            <a:ext cx="5943600" cy="1436914"/>
          </a:xfrm>
        </p:spPr>
        <p:txBody>
          <a:bodyPr>
            <a:normAutofit/>
          </a:bodyPr>
          <a:lstStyle/>
          <a:p>
            <a:r>
              <a:rPr lang="en-US" b="1" cap="small" dirty="0"/>
              <a:t>Neural Net model for Loan Approval prediction</a:t>
            </a:r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CD64FB84-F471-E14C-8F6A-E37C60DF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632857"/>
            <a:ext cx="5585606" cy="49238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7B1946-0633-4740-AB52-FCDDB1DC01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662" t="2326" r="19780" b="-1"/>
          <a:stretch/>
        </p:blipFill>
        <p:spPr>
          <a:xfrm rot="5400000">
            <a:off x="-2165956" y="3217577"/>
            <a:ext cx="5814011" cy="1011718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5DB0C0C4-147E-A14C-8DEB-2255B2382B67}"/>
              </a:ext>
            </a:extLst>
          </p:cNvPr>
          <p:cNvSpPr txBox="1">
            <a:spLocks/>
          </p:cNvSpPr>
          <p:nvPr/>
        </p:nvSpPr>
        <p:spPr>
          <a:xfrm>
            <a:off x="1518062" y="886223"/>
            <a:ext cx="3467595" cy="2837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/>
              <a:t>GGPLOT EDA showing possible author in federalist papers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364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b="1" cap="small" dirty="0"/>
              <a:t>Statistical Methods for Data Science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1910104"/>
            <a:ext cx="5775241" cy="419709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Data Analysis and Decision Making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Quantative Reasoning</a:t>
            </a:r>
          </a:p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above two courses enabled me to define business problems and select appropriate statistical techniques listed on the right for a given business problem.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introduced an additional Bayesian technique to explore it in casual way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33A900-5A6A-3C46-A6C7-B9F030B2D8F6}"/>
              </a:ext>
            </a:extLst>
          </p:cNvPr>
          <p:cNvSpPr txBox="1">
            <a:spLocks/>
          </p:cNvSpPr>
          <p:nvPr/>
        </p:nvSpPr>
        <p:spPr>
          <a:xfrm>
            <a:off x="6325116" y="1929624"/>
            <a:ext cx="5812824" cy="38399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Cross-Products/Pearson Product-Moment Correlation</a:t>
            </a:r>
          </a:p>
          <a:p>
            <a:pPr lvl="0"/>
            <a:r>
              <a:rPr lang="en-US" dirty="0"/>
              <a:t>Hypothesis Testing</a:t>
            </a:r>
          </a:p>
          <a:p>
            <a:pPr lvl="0"/>
            <a:r>
              <a:rPr lang="en-US" dirty="0"/>
              <a:t>Confidence Intervals</a:t>
            </a:r>
          </a:p>
          <a:p>
            <a:pPr lvl="0"/>
            <a:r>
              <a:rPr lang="en-US" dirty="0"/>
              <a:t>Categorical Data Analysis</a:t>
            </a:r>
          </a:p>
          <a:p>
            <a:pPr lvl="0"/>
            <a:r>
              <a:rPr lang="en-US" dirty="0"/>
              <a:t>Normal &amp; Binomial distribution</a:t>
            </a:r>
          </a:p>
          <a:p>
            <a:pPr lvl="0"/>
            <a:r>
              <a:rPr lang="en-US" dirty="0"/>
              <a:t>Process Control Charts -X-bar/R, </a:t>
            </a:r>
            <a:r>
              <a:rPr lang="en-US" dirty="0" err="1"/>
              <a:t>ImR</a:t>
            </a:r>
            <a:endParaRPr lang="en-US" dirty="0"/>
          </a:p>
          <a:p>
            <a:pPr lvl="0"/>
            <a:r>
              <a:rPr lang="en-US" dirty="0"/>
              <a:t>Timeseries Analysis</a:t>
            </a:r>
          </a:p>
          <a:p>
            <a:r>
              <a:rPr lang="en-US" dirty="0"/>
              <a:t>Bayesian Inference</a:t>
            </a:r>
          </a:p>
          <a:p>
            <a:r>
              <a:rPr lang="en-US" dirty="0"/>
              <a:t>Monte Carlo Methods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02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280554"/>
            <a:ext cx="3397828" cy="1246909"/>
          </a:xfrm>
        </p:spPr>
        <p:txBody>
          <a:bodyPr>
            <a:normAutofit fontScale="90000"/>
          </a:bodyPr>
          <a:lstStyle/>
          <a:p>
            <a:r>
              <a:rPr lang="en-US" b="1" cap="small" dirty="0"/>
              <a:t>Hypothesis test disproving a process outcome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E85776-AC68-B344-9E87-2AE3B1564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491" y="1726503"/>
            <a:ext cx="3264125" cy="49324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33F0B04-158D-174D-ACDC-7523F5B47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082" y="1713059"/>
            <a:ext cx="7238999" cy="494590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BC977504-290F-EF4A-8FA7-B25BBADC8918}"/>
              </a:ext>
            </a:extLst>
          </p:cNvPr>
          <p:cNvSpPr txBox="1">
            <a:spLocks/>
          </p:cNvSpPr>
          <p:nvPr/>
        </p:nvSpPr>
        <p:spPr>
          <a:xfrm>
            <a:off x="4707081" y="233075"/>
            <a:ext cx="7096991" cy="124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/>
              <a:t>Bayesian Analysis – status quo in winning an 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762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>
            <a:normAutofit/>
          </a:bodyPr>
          <a:lstStyle/>
          <a:p>
            <a:r>
              <a:rPr lang="en-US" b="1" cap="small" dirty="0"/>
              <a:t>NLP &amp; Text Mining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875" y="1910104"/>
            <a:ext cx="5775241" cy="419709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Text Mining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Natural Language Processing</a:t>
            </a:r>
          </a:p>
          <a:p>
            <a:r>
              <a:rPr lang="en-US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Above two courses enabled us to analyze un-structured data like free form text and get insights from the data using the approached specified in the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 me to get insights from text like the underlying sentiment and the topics.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33A900-5A6A-3C46-A6C7-B9F030B2D8F6}"/>
              </a:ext>
            </a:extLst>
          </p:cNvPr>
          <p:cNvSpPr txBox="1">
            <a:spLocks/>
          </p:cNvSpPr>
          <p:nvPr/>
        </p:nvSpPr>
        <p:spPr>
          <a:xfrm>
            <a:off x="6325116" y="1929624"/>
            <a:ext cx="5812824" cy="383998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Corpus Statistics</a:t>
            </a:r>
          </a:p>
          <a:p>
            <a:pPr lvl="0"/>
            <a:r>
              <a:rPr lang="en-US" dirty="0"/>
              <a:t>Language Modeling</a:t>
            </a:r>
          </a:p>
          <a:p>
            <a:pPr lvl="0"/>
            <a:r>
              <a:rPr lang="en-US" dirty="0"/>
              <a:t>Parts-of-Speech Tagging</a:t>
            </a:r>
          </a:p>
          <a:p>
            <a:pPr lvl="0"/>
            <a:r>
              <a:rPr lang="en-US" dirty="0"/>
              <a:t>Context-Free-Grammar</a:t>
            </a:r>
          </a:p>
          <a:p>
            <a:pPr lvl="0"/>
            <a:r>
              <a:rPr lang="en-US" dirty="0"/>
              <a:t>Comparative &amp; Trend Analytics</a:t>
            </a:r>
          </a:p>
          <a:p>
            <a:pPr lvl="0"/>
            <a:r>
              <a:rPr lang="en-US" dirty="0"/>
              <a:t>Text Classification - Sentiment</a:t>
            </a:r>
          </a:p>
          <a:p>
            <a:pPr lvl="0"/>
            <a:r>
              <a:rPr lang="en-US" dirty="0"/>
              <a:t>Scikit-learn &amp; NLTK</a:t>
            </a:r>
          </a:p>
          <a:p>
            <a:pPr lvl="0"/>
            <a:r>
              <a:rPr lang="en-US" dirty="0"/>
              <a:t>Document Clustering &amp; Topic Modeling</a:t>
            </a:r>
          </a:p>
          <a:p>
            <a:pPr lvl="0"/>
            <a:r>
              <a:rPr lang="en-US" dirty="0"/>
              <a:t>Bias in AI</a:t>
            </a:r>
          </a:p>
        </p:txBody>
      </p:sp>
    </p:spTree>
    <p:extLst>
      <p:ext uri="{BB962C8B-B14F-4D97-AF65-F5344CB8AC3E}">
        <p14:creationId xmlns:p14="http://schemas.microsoft.com/office/powerpoint/2010/main" val="2714411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90" y="140409"/>
            <a:ext cx="11174819" cy="90376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/>
              <a:t>Work from Home topics before and after COVID outbreak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11EBF9-D151-B44D-B1BF-515D2B27C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86" y="1184584"/>
            <a:ext cx="10105266" cy="567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04286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1064</Words>
  <Application>Microsoft Macintosh PowerPoint</Application>
  <PresentationFormat>Widescreen</PresentationFormat>
  <Paragraphs>159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Data science Portfolio Tamilselvan Tamilmani Masters in Applied Data science Syracuse university  </vt:lpstr>
      <vt:lpstr>Agenda </vt:lpstr>
      <vt:lpstr>Introduction </vt:lpstr>
      <vt:lpstr>Data science Using R</vt:lpstr>
      <vt:lpstr>Neural Net model for Loan Approval prediction</vt:lpstr>
      <vt:lpstr>Statistical Methods for Data Science</vt:lpstr>
      <vt:lpstr>Hypothesis test disproving a process outcome</vt:lpstr>
      <vt:lpstr>NLP &amp; Text Mining</vt:lpstr>
      <vt:lpstr>Work from Home topics before and after COVID outbreak</vt:lpstr>
      <vt:lpstr>Marketing Analytics</vt:lpstr>
      <vt:lpstr>Growing Categories for High CLV Customers</vt:lpstr>
      <vt:lpstr>Big Data Analytics</vt:lpstr>
      <vt:lpstr>Dense Neural network predicting covid from x-ray images with 100% accuracy</vt:lpstr>
      <vt:lpstr>Future outlook</vt:lpstr>
      <vt:lpstr>Thank you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2022-03-18T01:53:50Z</dcterms:modified>
</cp:coreProperties>
</file>